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59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CC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8A49C-A610-4E34-8873-A4C818C0A113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41BC8-14D8-429D-8A6A-A09808E48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8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006B-FD67-4AEE-8D80-3672BC3C6E8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042-67D8-4CA4-A20C-691054077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006B-FD67-4AEE-8D80-3672BC3C6E8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042-67D8-4CA4-A20C-691054077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006B-FD67-4AEE-8D80-3672BC3C6E8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042-67D8-4CA4-A20C-691054077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006B-FD67-4AEE-8D80-3672BC3C6E8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042-67D8-4CA4-A20C-691054077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006B-FD67-4AEE-8D80-3672BC3C6E8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042-67D8-4CA4-A20C-691054077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006B-FD67-4AEE-8D80-3672BC3C6E8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042-67D8-4CA4-A20C-691054077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006B-FD67-4AEE-8D80-3672BC3C6E8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042-67D8-4CA4-A20C-691054077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006B-FD67-4AEE-8D80-3672BC3C6E8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042-67D8-4CA4-A20C-691054077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006B-FD67-4AEE-8D80-3672BC3C6E8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042-67D8-4CA4-A20C-691054077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006B-FD67-4AEE-8D80-3672BC3C6E8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042-67D8-4CA4-A20C-691054077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006B-FD67-4AEE-8D80-3672BC3C6E8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042-67D8-4CA4-A20C-691054077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C006B-FD67-4AEE-8D80-3672BC3C6E8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DC042-67D8-4CA4-A20C-6910540777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684" r="63387" b="35660"/>
          <a:stretch>
            <a:fillRect/>
          </a:stretch>
        </p:blipFill>
        <p:spPr bwMode="auto">
          <a:xfrm>
            <a:off x="142844" y="4071942"/>
            <a:ext cx="1948020" cy="201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Группа 19"/>
          <p:cNvGrpSpPr/>
          <p:nvPr/>
        </p:nvGrpSpPr>
        <p:grpSpPr>
          <a:xfrm rot="5400000">
            <a:off x="4215362" y="1786534"/>
            <a:ext cx="714435" cy="9142905"/>
            <a:chOff x="8756352" y="-15"/>
            <a:chExt cx="90758" cy="515242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756359" y="2"/>
              <a:ext cx="90751" cy="515240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756352" y="-15"/>
              <a:ext cx="90751" cy="447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084168" y="5400577"/>
            <a:ext cx="3158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 smtClean="0">
                <a:solidFill>
                  <a:srgbClr val="4D4D4D"/>
                </a:solidFill>
                <a:latin typeface="Calibri" pitchFamily="34" charset="0"/>
                <a:cs typeface="Calibri" pitchFamily="34" charset="0"/>
              </a:rPr>
              <a:t>г.Томск, 1 - 4 ноября 2016г. 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6058935"/>
            <a:ext cx="885831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u="none" dirty="0" err="1" smtClean="0">
                <a:solidFill>
                  <a:schemeClr val="bg1"/>
                </a:solidFill>
                <a:latin typeface="+mn-lt"/>
              </a:rPr>
              <a:t>Еханин</a:t>
            </a:r>
            <a:r>
              <a:rPr lang="ru-RU" sz="1600" b="1" u="none" dirty="0" smtClean="0">
                <a:solidFill>
                  <a:schemeClr val="bg1"/>
                </a:solidFill>
                <a:latin typeface="+mn-lt"/>
              </a:rPr>
              <a:t> Сергей Георгиевич</a:t>
            </a:r>
            <a:endParaRPr lang="ru-RU" sz="1600" b="1" u="none" dirty="0">
              <a:solidFill>
                <a:schemeClr val="bg1"/>
              </a:solidFill>
              <a:latin typeface="+mn-lt"/>
            </a:endParaRPr>
          </a:p>
          <a:p>
            <a:pPr algn="r">
              <a:defRPr/>
            </a:pPr>
            <a:r>
              <a:rPr lang="ru-RU" sz="1600" b="1" u="none" dirty="0" smtClean="0">
                <a:solidFill>
                  <a:schemeClr val="bg1"/>
                </a:solidFill>
                <a:latin typeface="+mn-lt"/>
              </a:rPr>
              <a:t>Профессор каф. КУДР ТУСУР</a:t>
            </a:r>
            <a:endParaRPr lang="ru-RU" sz="1600" b="1" u="non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" y="0"/>
            <a:ext cx="2881930" cy="8595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6854" y="985059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Устройство для бесконтактной  индикации и терапии стрессовых состояний человека</a:t>
            </a:r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63387" b="35660"/>
          <a:stretch>
            <a:fillRect/>
          </a:stretch>
        </p:blipFill>
        <p:spPr bwMode="auto">
          <a:xfrm>
            <a:off x="8001024" y="5572140"/>
            <a:ext cx="103006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572528" y="6500834"/>
            <a:ext cx="571472" cy="28575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528" y="6500834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9</a:t>
            </a:r>
            <a:endParaRPr lang="ru-RU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16200000">
            <a:off x="4238021" y="2349153"/>
            <a:ext cx="127989" cy="8604000"/>
            <a:chOff x="8801729" y="0"/>
            <a:chExt cx="90751" cy="51524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 rot="16200000">
            <a:off x="4536284" y="-3922238"/>
            <a:ext cx="71438" cy="9144001"/>
            <a:chOff x="8801729" y="0"/>
            <a:chExt cx="90751" cy="515240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" y="0"/>
            <a:ext cx="2881930" cy="859523"/>
          </a:xfrm>
          <a:prstGeom prst="rect">
            <a:avLst/>
          </a:prstGeom>
        </p:spPr>
      </p:pic>
      <p:pic>
        <p:nvPicPr>
          <p:cNvPr id="16" name="Picture 2" descr="C:\Users\Vladislav\Desktop\Здрав\c3oTrMRRZH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11674"/>
            <a:ext cx="3339482" cy="250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957828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Аппарат психоэмоциональной коррекции «АПЭК»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928481"/>
            <a:ext cx="5006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Действие аппарата основано на гармонизации работы полушарий головного мозга путем попеременного воздействия оптическим сигналом специальной формы.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43159" y="1256025"/>
            <a:ext cx="4517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Совместная разработка </a:t>
            </a:r>
            <a:r>
              <a:rPr lang="ru-RU" dirty="0" err="1"/>
              <a:t>ТУСУРа</a:t>
            </a:r>
            <a:r>
              <a:rPr lang="ru-RU" dirty="0"/>
              <a:t> и «НИИПП».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44056" y="3670029"/>
            <a:ext cx="4572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/>
              <a:t>Аппарат «АПЭК» предназначен для снятия усталости органов зрения, психоэмоциональной коррекции, снятия стрессовых состояний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724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63387" b="35660"/>
          <a:stretch>
            <a:fillRect/>
          </a:stretch>
        </p:blipFill>
        <p:spPr bwMode="auto">
          <a:xfrm>
            <a:off x="8001024" y="5572140"/>
            <a:ext cx="103006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572528" y="6500834"/>
            <a:ext cx="571472" cy="28575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57880" y="6476690"/>
            <a:ext cx="64266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10</a:t>
            </a:r>
            <a:endParaRPr lang="ru-RU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16200000">
            <a:off x="4238021" y="2349153"/>
            <a:ext cx="127989" cy="8604000"/>
            <a:chOff x="8801729" y="0"/>
            <a:chExt cx="90751" cy="51524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 rot="16200000">
            <a:off x="4536284" y="-3922238"/>
            <a:ext cx="71438" cy="9144001"/>
            <a:chOff x="8801729" y="0"/>
            <a:chExt cx="90751" cy="515240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" y="0"/>
            <a:ext cx="2881930" cy="8595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824007"/>
            <a:ext cx="7560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Устройство для визуальной стимуляции головного мозга</a:t>
            </a:r>
          </a:p>
        </p:txBody>
      </p:sp>
      <p:pic>
        <p:nvPicPr>
          <p:cNvPr id="19" name="Picture 2" descr="C:\Users\Vladislav\Desktop\BVIIO-fcAX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3566"/>
            <a:ext cx="3655620" cy="24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07212" y="156312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Устройство</a:t>
            </a:r>
            <a:r>
              <a:rPr lang="en-US" sz="2000" dirty="0" smtClean="0"/>
              <a:t> (</a:t>
            </a:r>
            <a:r>
              <a:rPr lang="ru-RU" sz="2000" b="1" dirty="0" smtClean="0"/>
              <a:t>лампа</a:t>
            </a:r>
            <a:r>
              <a:rPr lang="ru-RU" sz="2000" dirty="0" smtClean="0"/>
              <a:t>) </a:t>
            </a:r>
            <a:r>
              <a:rPr lang="ru-RU" sz="2000" dirty="0"/>
              <a:t>предназначено для коррекции психофизиологического состояния человека. Может использоваться в медицинских учреждениях и в быту.</a:t>
            </a:r>
          </a:p>
        </p:txBody>
      </p:sp>
      <p:pic>
        <p:nvPicPr>
          <p:cNvPr id="21" name="Picture 2" descr="D:\F@ntom\Документы\Письмо НИИП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59143"/>
            <a:ext cx="1781368" cy="251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151417" y="3401862"/>
            <a:ext cx="46277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перерывах между сеансами ВС устройства можно использовать как </a:t>
            </a:r>
            <a:r>
              <a:rPr lang="ru-RU" sz="2000" dirty="0" smtClean="0"/>
              <a:t>обычный осветительный прибор.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131841" y="4992605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Имеется письмо поддержки от АО «НИИПП».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179604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684" r="63387" b="35660"/>
          <a:stretch>
            <a:fillRect/>
          </a:stretch>
        </p:blipFill>
        <p:spPr bwMode="auto">
          <a:xfrm>
            <a:off x="142844" y="4071942"/>
            <a:ext cx="1948020" cy="201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Группа 19"/>
          <p:cNvGrpSpPr/>
          <p:nvPr/>
        </p:nvGrpSpPr>
        <p:grpSpPr>
          <a:xfrm rot="5400000">
            <a:off x="4215362" y="1786534"/>
            <a:ext cx="714435" cy="9142905"/>
            <a:chOff x="8756352" y="-15"/>
            <a:chExt cx="90758" cy="515242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756359" y="2"/>
              <a:ext cx="90751" cy="515240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756352" y="-15"/>
              <a:ext cx="90751" cy="447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084168" y="5400577"/>
            <a:ext cx="3158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 smtClean="0">
                <a:solidFill>
                  <a:srgbClr val="4D4D4D"/>
                </a:solidFill>
                <a:latin typeface="Calibri" pitchFamily="34" charset="0"/>
                <a:cs typeface="Calibri" pitchFamily="34" charset="0"/>
              </a:rPr>
              <a:t>г.Томск, 1 - 4 ноября 2016г. 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6058935"/>
            <a:ext cx="885831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u="none" dirty="0" err="1" smtClean="0">
                <a:solidFill>
                  <a:schemeClr val="bg1"/>
                </a:solidFill>
                <a:latin typeface="+mn-lt"/>
              </a:rPr>
              <a:t>Еханин</a:t>
            </a:r>
            <a:r>
              <a:rPr lang="ru-RU" sz="1600" b="1" u="none" dirty="0" smtClean="0">
                <a:solidFill>
                  <a:schemeClr val="bg1"/>
                </a:solidFill>
                <a:latin typeface="+mn-lt"/>
              </a:rPr>
              <a:t> Сергей Георгиевич</a:t>
            </a:r>
            <a:endParaRPr lang="ru-RU" sz="1600" b="1" u="none" dirty="0">
              <a:solidFill>
                <a:schemeClr val="bg1"/>
              </a:solidFill>
              <a:latin typeface="+mn-lt"/>
            </a:endParaRPr>
          </a:p>
          <a:p>
            <a:pPr algn="r">
              <a:defRPr/>
            </a:pPr>
            <a:r>
              <a:rPr lang="ru-RU" sz="1600" b="1" u="none" dirty="0" smtClean="0">
                <a:solidFill>
                  <a:schemeClr val="bg1"/>
                </a:solidFill>
                <a:latin typeface="+mn-lt"/>
              </a:rPr>
              <a:t>Профессор каф. КУДР ТУСУР</a:t>
            </a:r>
            <a:endParaRPr lang="ru-RU" sz="1600" b="1" u="non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" y="0"/>
            <a:ext cx="2881930" cy="8595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2183678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71036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63387" b="35660"/>
          <a:stretch>
            <a:fillRect/>
          </a:stretch>
        </p:blipFill>
        <p:spPr bwMode="auto">
          <a:xfrm>
            <a:off x="8057495" y="5486436"/>
            <a:ext cx="103006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Группа 8"/>
          <p:cNvGrpSpPr/>
          <p:nvPr/>
        </p:nvGrpSpPr>
        <p:grpSpPr>
          <a:xfrm rot="16200000">
            <a:off x="4238021" y="2349153"/>
            <a:ext cx="127989" cy="8604000"/>
            <a:chOff x="8801729" y="0"/>
            <a:chExt cx="90751" cy="51524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16200000">
            <a:off x="4536284" y="-3922238"/>
            <a:ext cx="71438" cy="9144001"/>
            <a:chOff x="8801729" y="0"/>
            <a:chExt cx="90751" cy="5152406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8608516" y="6508277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  <a:p>
            <a:pPr algn="ctr"/>
            <a:endParaRPr lang="ru-RU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" y="0"/>
            <a:ext cx="2881930" cy="8595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8456" y="1551840"/>
            <a:ext cx="80672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	</a:t>
            </a:r>
            <a:r>
              <a:rPr lang="ru-RU" sz="2400" dirty="0" smtClean="0"/>
              <a:t>Хронический </a:t>
            </a:r>
            <a:r>
              <a:rPr lang="ru-RU" sz="2400" dirty="0"/>
              <a:t>стресс представляют собой один из важнейших факторов возникновения большой группы заболеваний, обусловленных регуляторными изменениями в деятельности вегетативной нервной системы. </a:t>
            </a:r>
            <a:endParaRPr lang="ru-RU" sz="2400" dirty="0" smtClean="0"/>
          </a:p>
          <a:p>
            <a:pPr lvl="0"/>
            <a:r>
              <a:rPr lang="ru-RU" sz="2400" dirty="0" smtClean="0"/>
              <a:t>	Стресс </a:t>
            </a:r>
            <a:r>
              <a:rPr lang="ru-RU" sz="2400" dirty="0"/>
              <a:t>на рабочем </a:t>
            </a:r>
            <a:r>
              <a:rPr lang="ru-RU" sz="2400" dirty="0" smtClean="0"/>
              <a:t>месте снижает степень  </a:t>
            </a:r>
            <a:r>
              <a:rPr lang="ru-RU" sz="2400" dirty="0"/>
              <a:t>удовлетворенности работой, </a:t>
            </a:r>
            <a:r>
              <a:rPr lang="ru-RU" sz="2400" dirty="0" smtClean="0"/>
              <a:t> </a:t>
            </a:r>
            <a:r>
              <a:rPr lang="ru-RU" sz="2400" dirty="0"/>
              <a:t>производительность труда, </a:t>
            </a:r>
            <a:r>
              <a:rPr lang="ru-RU" sz="2400" dirty="0" smtClean="0"/>
              <a:t>нарушает социальные </a:t>
            </a:r>
            <a:r>
              <a:rPr lang="ru-RU" sz="2400" dirty="0"/>
              <a:t>отношения, </a:t>
            </a:r>
            <a:r>
              <a:rPr lang="ru-RU" sz="2400" dirty="0" smtClean="0"/>
              <a:t>наносит  </a:t>
            </a:r>
            <a:r>
              <a:rPr lang="ru-RU" sz="2400" dirty="0"/>
              <a:t>прямой вред здоровью. </a:t>
            </a:r>
            <a:endParaRPr lang="en-US" sz="2400" dirty="0"/>
          </a:p>
          <a:p>
            <a:pPr lvl="0"/>
            <a:r>
              <a:rPr lang="ru-RU" sz="2400" dirty="0" smtClean="0"/>
              <a:t>	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r="63387" b="35660"/>
          <a:stretch>
            <a:fillRect/>
          </a:stretch>
        </p:blipFill>
        <p:spPr bwMode="auto">
          <a:xfrm>
            <a:off x="8001024" y="5572140"/>
            <a:ext cx="103006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572528" y="6500834"/>
            <a:ext cx="571472" cy="28575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528" y="6500834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ru-RU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 rot="16200000">
            <a:off x="4238021" y="2349153"/>
            <a:ext cx="127989" cy="8604000"/>
            <a:chOff x="8801729" y="0"/>
            <a:chExt cx="90751" cy="515240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16200000">
            <a:off x="4536284" y="-3922238"/>
            <a:ext cx="71438" cy="9144001"/>
            <a:chOff x="8801729" y="0"/>
            <a:chExt cx="90751" cy="515240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" y="0"/>
            <a:ext cx="2881930" cy="8595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8206" y="1196752"/>
            <a:ext cx="74602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В </a:t>
            </a:r>
            <a:r>
              <a:rPr lang="ru-RU" sz="2400" dirty="0"/>
              <a:t>диагностике стресса в мировой практике (кроме психологических тестов) используются различные электрические, биофизические и биохимические </a:t>
            </a:r>
            <a:r>
              <a:rPr lang="ru-RU" sz="2400" dirty="0" smtClean="0"/>
              <a:t>показатели</a:t>
            </a:r>
            <a:r>
              <a:rPr lang="ru-RU" sz="2400" dirty="0"/>
              <a:t>.</a:t>
            </a:r>
            <a:endParaRPr lang="ru-RU" sz="2400" dirty="0" smtClean="0"/>
          </a:p>
          <a:p>
            <a:r>
              <a:rPr lang="ru-RU" sz="2400" dirty="0" smtClean="0"/>
              <a:t>	Показана </a:t>
            </a:r>
            <a:r>
              <a:rPr lang="ru-RU" sz="2400" dirty="0"/>
              <a:t>перспективность данных методов. Однако сложность в реализации, дороговизна, необходимость подсоединения к пациенту множества контактов, проведения многочисленных анализов крови, других жидкостей тела и тканей делают такие системы и методы малодоступными для широкого использования.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r="63387" b="35660"/>
          <a:stretch>
            <a:fillRect/>
          </a:stretch>
        </p:blipFill>
        <p:spPr bwMode="auto">
          <a:xfrm>
            <a:off x="8001024" y="5572140"/>
            <a:ext cx="103006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572528" y="6500834"/>
            <a:ext cx="571472" cy="28575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528" y="6500834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endParaRPr lang="ru-RU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 rot="16200000">
            <a:off x="4238021" y="2349153"/>
            <a:ext cx="127989" cy="8604000"/>
            <a:chOff x="8801729" y="0"/>
            <a:chExt cx="90751" cy="515240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 rot="16200000">
            <a:off x="4536284" y="-3922238"/>
            <a:ext cx="71438" cy="9144001"/>
            <a:chOff x="8801729" y="0"/>
            <a:chExt cx="90751" cy="515240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" y="0"/>
            <a:ext cx="2881930" cy="8595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97002" y="1057411"/>
            <a:ext cx="4943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Пассивный радиоизотопный метод</a:t>
            </a:r>
            <a:endParaRPr lang="ru-RU" sz="2400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58602" y="1682351"/>
            <a:ext cx="4876800" cy="164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Кровь человека ввиду присутствия в ней изотопа К-40 является слабым источником радиации</a:t>
            </a:r>
          </a:p>
        </p:txBody>
      </p:sp>
      <p:pic>
        <p:nvPicPr>
          <p:cNvPr id="18" name="Picture 12" descr="images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431688"/>
            <a:ext cx="3377902" cy="278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02857" y="354141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 уровню излучения можно судить о количестве крови в том или ином органе и, следовательно - его активности в том или ином психофизиологическом состоянии организма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63387" b="35660"/>
          <a:stretch>
            <a:fillRect/>
          </a:stretch>
        </p:blipFill>
        <p:spPr bwMode="auto">
          <a:xfrm>
            <a:off x="8001024" y="5572140"/>
            <a:ext cx="103006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572528" y="6500834"/>
            <a:ext cx="571472" cy="28575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528" y="6500834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4</a:t>
            </a:r>
            <a:endParaRPr lang="ru-RU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16200000">
            <a:off x="4238021" y="2349153"/>
            <a:ext cx="127989" cy="8604000"/>
            <a:chOff x="8801729" y="0"/>
            <a:chExt cx="90751" cy="51524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 rot="16200000">
            <a:off x="4536284" y="-3922238"/>
            <a:ext cx="71438" cy="9144001"/>
            <a:chOff x="8801729" y="0"/>
            <a:chExt cx="90751" cy="515240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" y="0"/>
            <a:ext cx="2881930" cy="859523"/>
          </a:xfrm>
          <a:prstGeom prst="rect">
            <a:avLst/>
          </a:prstGeom>
        </p:spPr>
      </p:pic>
      <p:pic>
        <p:nvPicPr>
          <p:cNvPr id="16" name="Picture 5" descr="Обложка патен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85482"/>
            <a:ext cx="4241960" cy="602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report2006-А3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3" t="12051" r="17543" b="30991"/>
          <a:stretch>
            <a:fillRect/>
          </a:stretch>
        </p:blipFill>
        <p:spPr>
          <a:xfrm>
            <a:off x="5220072" y="1299525"/>
            <a:ext cx="2862263" cy="19978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7" descr="MC900330867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791" y="3911437"/>
            <a:ext cx="1769269" cy="14585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63387" b="35660"/>
          <a:stretch>
            <a:fillRect/>
          </a:stretch>
        </p:blipFill>
        <p:spPr bwMode="auto">
          <a:xfrm>
            <a:off x="8001024" y="5572140"/>
            <a:ext cx="103006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572528" y="6500834"/>
            <a:ext cx="571472" cy="28575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528" y="6500834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5</a:t>
            </a:r>
            <a:endParaRPr lang="ru-RU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16200000">
            <a:off x="4238021" y="2349153"/>
            <a:ext cx="127989" cy="8604000"/>
            <a:chOff x="8801729" y="0"/>
            <a:chExt cx="90751" cy="51524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 rot="16200000">
            <a:off x="4536284" y="-3922238"/>
            <a:ext cx="71438" cy="9144001"/>
            <a:chOff x="8801729" y="0"/>
            <a:chExt cx="90751" cy="515240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" y="0"/>
            <a:ext cx="2881930" cy="8595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82140" y="795978"/>
            <a:ext cx="4055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Интерфейс программного модуля </a:t>
            </a:r>
          </a:p>
        </p:txBody>
      </p:sp>
      <p:pic>
        <p:nvPicPr>
          <p:cNvPr id="17" name="Объект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465023"/>
            <a:ext cx="4313817" cy="31975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951" y="4813913"/>
            <a:ext cx="82801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	Разработаны </a:t>
            </a:r>
            <a:r>
              <a:rPr lang="ru-RU" dirty="0"/>
              <a:t>компьютерные программы обработки медико-биологической информации, получаемой от датчиков и  автоматизированного выделения полезных сигналов для </a:t>
            </a:r>
            <a:r>
              <a:rPr lang="ru-RU" dirty="0" smtClean="0"/>
              <a:t>  </a:t>
            </a:r>
            <a:r>
              <a:rPr lang="ru-RU" dirty="0"/>
              <a:t>контроля за текущим психофизиологическим  состоянием пациента и его коррекции (управляемой релаксации) в интерактивном режиме с предъявлением мультимедийных  вставок, параметров контроля текущего состояния    и др.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r="63387" b="35660"/>
          <a:stretch>
            <a:fillRect/>
          </a:stretch>
        </p:blipFill>
        <p:spPr bwMode="auto">
          <a:xfrm>
            <a:off x="8001024" y="5572140"/>
            <a:ext cx="103006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572528" y="6500834"/>
            <a:ext cx="571472" cy="28575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527" y="6500834"/>
            <a:ext cx="458561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6</a:t>
            </a:r>
            <a:endParaRPr lang="ru-RU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 rot="16200000">
            <a:off x="4238021" y="2349153"/>
            <a:ext cx="127989" cy="8604000"/>
            <a:chOff x="8801729" y="0"/>
            <a:chExt cx="90751" cy="515240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16200000">
            <a:off x="4536284" y="-3922238"/>
            <a:ext cx="71438" cy="9144001"/>
            <a:chOff x="8801729" y="0"/>
            <a:chExt cx="90751" cy="515240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801729" y="0"/>
              <a:ext cx="90751" cy="515240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801729" y="3854964"/>
              <a:ext cx="90751" cy="12885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" y="0"/>
            <a:ext cx="2881930" cy="8595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6331" y="1937301"/>
            <a:ext cx="74602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b="1" dirty="0" smtClean="0"/>
              <a:t>Технические характеристики:</a:t>
            </a:r>
          </a:p>
          <a:p>
            <a:endParaRPr lang="ru-RU" sz="2400" dirty="0" smtClean="0"/>
          </a:p>
          <a:p>
            <a:r>
              <a:rPr lang="ru-RU" sz="2400" dirty="0" smtClean="0"/>
              <a:t>Чувствительность датчика………………………44 </a:t>
            </a:r>
            <a:r>
              <a:rPr lang="ru-RU" sz="2400" dirty="0" err="1" smtClean="0"/>
              <a:t>имп</a:t>
            </a:r>
            <a:r>
              <a:rPr lang="ru-RU" sz="2400" dirty="0" smtClean="0"/>
              <a:t>./</a:t>
            </a:r>
            <a:r>
              <a:rPr lang="ru-RU" sz="2400" dirty="0" err="1" smtClean="0"/>
              <a:t>мкР</a:t>
            </a:r>
            <a:endParaRPr lang="ru-RU" sz="2400" dirty="0" smtClean="0"/>
          </a:p>
          <a:p>
            <a:r>
              <a:rPr lang="ru-RU" sz="2400" dirty="0" smtClean="0"/>
              <a:t>Время обновления информации на мониторе для управляемой релаксации……………………….. 1 мин.</a:t>
            </a:r>
          </a:p>
          <a:p>
            <a:r>
              <a:rPr lang="ru-RU" sz="2400" dirty="0" smtClean="0"/>
              <a:t>Время сеанса…………………………………………… 30-60 мин.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39966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684" r="63387" b="35660"/>
          <a:stretch>
            <a:fillRect/>
          </a:stretch>
        </p:blipFill>
        <p:spPr bwMode="auto">
          <a:xfrm>
            <a:off x="6244245" y="3466143"/>
            <a:ext cx="1948020" cy="201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9"/>
          <p:cNvGrpSpPr/>
          <p:nvPr/>
        </p:nvGrpSpPr>
        <p:grpSpPr>
          <a:xfrm rot="5400000">
            <a:off x="4215362" y="1786534"/>
            <a:ext cx="714435" cy="9142905"/>
            <a:chOff x="8756352" y="-15"/>
            <a:chExt cx="90758" cy="515242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756359" y="2"/>
              <a:ext cx="90751" cy="515240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756352" y="-15"/>
              <a:ext cx="90751" cy="447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084168" y="5429715"/>
            <a:ext cx="3158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 smtClean="0">
                <a:solidFill>
                  <a:srgbClr val="4D4D4D"/>
                </a:solidFill>
                <a:latin typeface="Calibri" pitchFamily="34" charset="0"/>
                <a:cs typeface="Calibri" pitchFamily="34" charset="0"/>
              </a:rPr>
              <a:t>г.Томск, 1 - 4 ноября 2016г.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6188682"/>
            <a:ext cx="885831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dirty="0">
                <a:solidFill>
                  <a:schemeClr val="bg1"/>
                </a:solidFill>
              </a:rPr>
              <a:t>7</a:t>
            </a:r>
            <a:endParaRPr lang="ru-RU" sz="1600" b="1" u="non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" y="0"/>
            <a:ext cx="2881930" cy="8595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91880" y="74297"/>
            <a:ext cx="4806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Ближайший аналог - позитронно-эмиссионная </a:t>
            </a:r>
            <a:r>
              <a:rPr lang="ru-RU" sz="2400" b="1" dirty="0"/>
              <a:t>томография (ПЭТ)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2459" y="963405"/>
            <a:ext cx="867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В настоящее время ПЭТ - одно из самых высокоточных и высокотехнологичных исследований для диагностики различных заболеваний нервной системы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.</a:t>
            </a:r>
            <a:endParaRPr lang="ru-RU" dirty="0">
              <a:solidFill>
                <a:srgbClr val="333333"/>
              </a:solidFill>
              <a:latin typeface="Helvetica Neue"/>
            </a:endParaRPr>
          </a:p>
        </p:txBody>
      </p:sp>
      <p:pic>
        <p:nvPicPr>
          <p:cNvPr id="15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4" y="2317594"/>
            <a:ext cx="4781550" cy="25241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435355" y="1944846"/>
            <a:ext cx="35658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С помощью ПЭТ можно наблюдать изменение регионального метаболизма глюкозы в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области, например, </a:t>
            </a:r>
            <a:r>
              <a:rPr lang="ru-RU" dirty="0" err="1" smtClean="0">
                <a:solidFill>
                  <a:srgbClr val="333333"/>
                </a:solidFill>
                <a:latin typeface="Helvetica Neue"/>
              </a:rPr>
              <a:t>эпилептогенного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 очага.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35355" y="1945150"/>
            <a:ext cx="35658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С помощью ПЭТ можно наблюдать изменение регионального метаболизма глюкозы в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области, например, </a:t>
            </a:r>
            <a:r>
              <a:rPr lang="ru-RU" dirty="0" err="1" smtClean="0">
                <a:solidFill>
                  <a:srgbClr val="333333"/>
                </a:solidFill>
                <a:latin typeface="Helvetica Neue"/>
              </a:rPr>
              <a:t>эпилептогенного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 очага.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684" r="63387" b="35660"/>
          <a:stretch>
            <a:fillRect/>
          </a:stretch>
        </p:blipFill>
        <p:spPr bwMode="auto">
          <a:xfrm>
            <a:off x="142844" y="4071942"/>
            <a:ext cx="1948020" cy="201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9"/>
          <p:cNvGrpSpPr/>
          <p:nvPr/>
        </p:nvGrpSpPr>
        <p:grpSpPr>
          <a:xfrm rot="5400000">
            <a:off x="4215362" y="1786534"/>
            <a:ext cx="714435" cy="9142905"/>
            <a:chOff x="8756352" y="-15"/>
            <a:chExt cx="90758" cy="515242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756359" y="2"/>
              <a:ext cx="90751" cy="515240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756352" y="-15"/>
              <a:ext cx="90751" cy="447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084168" y="5429715"/>
            <a:ext cx="3158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 smtClean="0">
                <a:solidFill>
                  <a:srgbClr val="4D4D4D"/>
                </a:solidFill>
                <a:latin typeface="Calibri" pitchFamily="34" charset="0"/>
                <a:cs typeface="Calibri" pitchFamily="34" charset="0"/>
              </a:rPr>
              <a:t>г.Томск, 1 - 4 ноября 2016г.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6058935"/>
            <a:ext cx="885831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dirty="0">
                <a:solidFill>
                  <a:schemeClr val="bg1"/>
                </a:solidFill>
              </a:rPr>
              <a:t>8</a:t>
            </a:r>
            <a:endParaRPr lang="ru-RU" sz="1600" b="1" u="non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" y="0"/>
            <a:ext cx="2881930" cy="8595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9872" y="32947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ПЭТ при </a:t>
            </a:r>
            <a:r>
              <a:rPr lang="ru-RU" sz="2000" b="1" dirty="0" err="1"/>
              <a:t>гипометаболизме</a:t>
            </a:r>
            <a:r>
              <a:rPr lang="ru-RU" sz="2000" b="1" dirty="0"/>
              <a:t> отделов головного мозга</a:t>
            </a:r>
            <a:endParaRPr lang="ru-RU" sz="2000" dirty="0"/>
          </a:p>
        </p:txBody>
      </p:sp>
      <p:pic>
        <p:nvPicPr>
          <p:cNvPr id="12" name="Picture 2" descr="Рис. 5 - 2 . ПЭТ при болезни Альцгеймера. Билатеральный гипометаболизм в темен новисочных отделах головного мозг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54" y="1707696"/>
            <a:ext cx="1836510" cy="189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Рис. 5-3. ПЭТ при деменции лобного типа. Билатеральные зоны гипометаболизма в лобных и височных долях головного мозг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11" y="1676188"/>
            <a:ext cx="1570809" cy="18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092708" y="1457302"/>
            <a:ext cx="4908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333333"/>
                </a:solidFill>
                <a:latin typeface="Helvetica Neue"/>
              </a:rPr>
              <a:t>Рис. 1</a:t>
            </a:r>
            <a:r>
              <a:rPr lang="ru-RU" i="1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i="1" dirty="0">
                <a:solidFill>
                  <a:srgbClr val="333333"/>
                </a:solidFill>
                <a:latin typeface="Helvetica Neue"/>
              </a:rPr>
              <a:t>ПЭТ при болезни Альцгеймера. Билатеральный </a:t>
            </a:r>
            <a:r>
              <a:rPr lang="ru-RU" i="1" dirty="0" err="1">
                <a:solidFill>
                  <a:srgbClr val="333333"/>
                </a:solidFill>
                <a:latin typeface="Helvetica Neue"/>
              </a:rPr>
              <a:t>гипометаболизм</a:t>
            </a:r>
            <a:r>
              <a:rPr lang="ru-RU" i="1" dirty="0">
                <a:solidFill>
                  <a:srgbClr val="333333"/>
                </a:solidFill>
                <a:latin typeface="Helvetica Neue"/>
              </a:rPr>
              <a:t> в </a:t>
            </a:r>
            <a:r>
              <a:rPr lang="ru-RU" i="1" dirty="0" err="1" smtClean="0">
                <a:solidFill>
                  <a:srgbClr val="333333"/>
                </a:solidFill>
                <a:latin typeface="Helvetica Neue"/>
              </a:rPr>
              <a:t>теменновисочных</a:t>
            </a:r>
            <a:r>
              <a:rPr lang="ru-RU" i="1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i="1" dirty="0">
                <a:solidFill>
                  <a:srgbClr val="333333"/>
                </a:solidFill>
                <a:latin typeface="Helvetica Neue"/>
              </a:rPr>
              <a:t>отделах головного мозга.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86355" y="282863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333333"/>
                </a:solidFill>
                <a:latin typeface="Helvetica Neue"/>
              </a:rPr>
              <a:t>Рис. 2 ПЭТ при деменции лобного типа. Билатеральные зоны </a:t>
            </a:r>
            <a:r>
              <a:rPr lang="ru-RU" i="1" dirty="0" err="1">
                <a:solidFill>
                  <a:srgbClr val="333333"/>
                </a:solidFill>
                <a:latin typeface="Helvetica Neue"/>
              </a:rPr>
              <a:t>гипометаболизма</a:t>
            </a:r>
            <a:r>
              <a:rPr lang="ru-RU" i="1" dirty="0">
                <a:solidFill>
                  <a:srgbClr val="333333"/>
                </a:solidFill>
                <a:latin typeface="Helvetica Neue"/>
              </a:rPr>
              <a:t> в лобных и височных долях головного мозга.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1166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312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 Neue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dmitriev.aa</dc:creator>
  <cp:lastModifiedBy>Serg</cp:lastModifiedBy>
  <cp:revision>25</cp:revision>
  <dcterms:created xsi:type="dcterms:W3CDTF">2016-09-26T07:54:14Z</dcterms:created>
  <dcterms:modified xsi:type="dcterms:W3CDTF">2016-11-02T13:14:34Z</dcterms:modified>
</cp:coreProperties>
</file>